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2"/>
  </p:sldMasterIdLst>
  <p:notesMasterIdLst>
    <p:notesMasterId r:id="rId17"/>
  </p:notesMasterIdLst>
  <p:sldIdLst>
    <p:sldId id="256" r:id="rId3"/>
    <p:sldId id="259" r:id="rId4"/>
    <p:sldId id="258" r:id="rId5"/>
    <p:sldId id="264" r:id="rId6"/>
    <p:sldId id="260" r:id="rId7"/>
    <p:sldId id="265" r:id="rId8"/>
    <p:sldId id="261" r:id="rId9"/>
    <p:sldId id="266" r:id="rId10"/>
    <p:sldId id="262" r:id="rId11"/>
    <p:sldId id="267" r:id="rId12"/>
    <p:sldId id="263" r:id="rId13"/>
    <p:sldId id="268" r:id="rId14"/>
    <p:sldId id="269" r:id="rId15"/>
    <p:sldId id="270" r:id="rId16"/>
  </p:sldIdLst>
  <p:sldSz cx="7559675" cy="10691813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8" userDrawn="1">
          <p15:clr>
            <a:srgbClr val="A4A3A4"/>
          </p15:clr>
        </p15:guide>
        <p15:guide id="2" pos="23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2600"/>
    <a:srgbClr val="5A8F29"/>
    <a:srgbClr val="928A42"/>
    <a:srgbClr val="729B15"/>
    <a:srgbClr val="A09F68"/>
    <a:srgbClr val="837A34"/>
    <a:srgbClr val="2E2414"/>
    <a:srgbClr val="302515"/>
    <a:srgbClr val="593719"/>
    <a:srgbClr val="8C89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7" autoAdjust="0"/>
    <p:restoredTop sz="94660"/>
  </p:normalViewPr>
  <p:slideViewPr>
    <p:cSldViewPr snapToGrid="0" showGuides="1">
      <p:cViewPr>
        <p:scale>
          <a:sx n="71" d="100"/>
          <a:sy n="71" d="100"/>
        </p:scale>
        <p:origin x="1746" y="-78"/>
      </p:cViewPr>
      <p:guideLst>
        <p:guide orient="horz" pos="3368"/>
        <p:guide pos="23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10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FB99C8-C9A4-4260-B079-DE12341CFFF8}" type="datetimeFigureOut">
              <a:rPr lang="pt-BR" smtClean="0"/>
              <a:t>15/07/2025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503488" y="1336675"/>
            <a:ext cx="25527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833DB-62EC-47DE-8930-B32A34E420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7899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adr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02000" y="1451520"/>
            <a:ext cx="6154920" cy="27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1"/>
          </p:nvPr>
        </p:nvSpPr>
        <p:spPr>
          <a:xfrm>
            <a:off x="2699280" y="9444240"/>
            <a:ext cx="2167200" cy="686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5264280" y="9444240"/>
            <a:ext cx="1592640" cy="686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204D4FDD-3CBB-463F-8D0A-72308A85941C}" type="slidenum"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‹nº›</a:t>
            </a:fld>
            <a:endParaRPr lang="pt-B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702000" y="9444240"/>
            <a:ext cx="1592640" cy="686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377640" y="2501640"/>
            <a:ext cx="6803280" cy="6200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Padrã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02000" y="1451520"/>
            <a:ext cx="6154920" cy="27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702000" y="2692800"/>
            <a:ext cx="6154920" cy="5782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7" name="PlaceHolder 3"/>
          <p:cNvSpPr>
            <a:spLocks noGrp="1"/>
          </p:cNvSpPr>
          <p:nvPr>
            <p:ph type="ftr" idx="4"/>
          </p:nvPr>
        </p:nvSpPr>
        <p:spPr>
          <a:xfrm>
            <a:off x="2699280" y="9444240"/>
            <a:ext cx="2167200" cy="686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8" name="PlaceHolder 4"/>
          <p:cNvSpPr>
            <a:spLocks noGrp="1"/>
          </p:cNvSpPr>
          <p:nvPr>
            <p:ph type="sldNum" idx="5"/>
          </p:nvPr>
        </p:nvSpPr>
        <p:spPr>
          <a:xfrm>
            <a:off x="5264280" y="9444240"/>
            <a:ext cx="1592640" cy="686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563B0BA0-944C-45D7-A9D4-120485047D35}" type="slidenum"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‹nº›</a:t>
            </a:fld>
            <a:endParaRPr lang="pt-B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dt" idx="6"/>
          </p:nvPr>
        </p:nvSpPr>
        <p:spPr>
          <a:xfrm>
            <a:off x="702000" y="9444240"/>
            <a:ext cx="1592640" cy="686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Padrã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02000" y="963720"/>
            <a:ext cx="6154920" cy="1250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pt-BR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702000" y="2692800"/>
            <a:ext cx="6154920" cy="5782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pt-B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4B83329D-309A-43F8-9746-56902B05FAED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02000" y="1451520"/>
            <a:ext cx="6154920" cy="27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702000" y="2692800"/>
            <a:ext cx="6154920" cy="5782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</a:p>
        </p:txBody>
      </p:sp>
      <p:sp>
        <p:nvSpPr>
          <p:cNvPr id="12" name="PlaceHolder 3"/>
          <p:cNvSpPr>
            <a:spLocks noGrp="1"/>
          </p:cNvSpPr>
          <p:nvPr>
            <p:ph type="ftr" idx="7"/>
          </p:nvPr>
        </p:nvSpPr>
        <p:spPr>
          <a:xfrm>
            <a:off x="2699280" y="9444240"/>
            <a:ext cx="2167200" cy="686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&lt;rodapé&gt;</a:t>
            </a:r>
          </a:p>
        </p:txBody>
      </p:sp>
      <p:sp>
        <p:nvSpPr>
          <p:cNvPr id="13" name="PlaceHolder 4"/>
          <p:cNvSpPr>
            <a:spLocks noGrp="1"/>
          </p:cNvSpPr>
          <p:nvPr>
            <p:ph type="sldNum" idx="8"/>
          </p:nvPr>
        </p:nvSpPr>
        <p:spPr>
          <a:xfrm>
            <a:off x="5264280" y="9444240"/>
            <a:ext cx="1592640" cy="686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pos="0" algn="l"/>
              </a:tabLst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fld id="{984F9E0C-6656-419C-9A37-55A6AC3FDB14}" type="slidenum"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‹nº›</a:t>
            </a:fld>
            <a:endParaRPr lang="pt-B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5"/>
          <p:cNvSpPr>
            <a:spLocks noGrp="1"/>
          </p:cNvSpPr>
          <p:nvPr>
            <p:ph type="dt" idx="9"/>
          </p:nvPr>
        </p:nvSpPr>
        <p:spPr>
          <a:xfrm>
            <a:off x="702000" y="9444240"/>
            <a:ext cx="1592640" cy="686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pt-B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&lt;data/hora&gt;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ângulo 16"/>
          <p:cNvSpPr/>
          <p:nvPr/>
        </p:nvSpPr>
        <p:spPr>
          <a:xfrm>
            <a:off x="0" y="-29520"/>
            <a:ext cx="7555680" cy="10802520"/>
          </a:xfrm>
          <a:prstGeom prst="rect">
            <a:avLst/>
          </a:prstGeom>
          <a:solidFill>
            <a:srgbClr val="EFD9B4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pt-BR" sz="1800" b="0" u="none" strike="noStrike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pic>
        <p:nvPicPr>
          <p:cNvPr id="18" name="Imagem 17"/>
          <p:cNvPicPr/>
          <p:nvPr/>
        </p:nvPicPr>
        <p:blipFill>
          <a:blip r:embed="rId2"/>
          <a:stretch/>
        </p:blipFill>
        <p:spPr>
          <a:xfrm>
            <a:off x="802800" y="811080"/>
            <a:ext cx="6173640" cy="92613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" name="Retângulo 18"/>
          <p:cNvSpPr/>
          <p:nvPr/>
        </p:nvSpPr>
        <p:spPr>
          <a:xfrm>
            <a:off x="2287800" y="9863640"/>
            <a:ext cx="298368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800" b="0" u="none" strike="noStrike" dirty="0">
                <a:solidFill>
                  <a:srgbClr val="103315"/>
                </a:solidFill>
                <a:effectLst/>
                <a:uFillTx/>
                <a:latin typeface="Noto Sans Georgian Bold"/>
                <a:ea typeface="DejaVu Sans"/>
              </a:rPr>
              <a:t>MV FABIANA POETSCH</a:t>
            </a:r>
            <a:endParaRPr lang="pt-BR" sz="1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pt-BR" sz="1800" b="0" u="none" strike="noStrike" dirty="0">
                <a:solidFill>
                  <a:srgbClr val="103315"/>
                </a:solidFill>
                <a:effectLst/>
                <a:uFillTx/>
                <a:latin typeface="Noto Sans Georgian Bold"/>
                <a:ea typeface="DejaVu Sans"/>
              </a:rPr>
              <a:t>@veterinariafabianap</a:t>
            </a:r>
            <a:endParaRPr lang="pt-BR" sz="18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/>
          <p:cNvSpPr/>
          <p:nvPr/>
        </p:nvSpPr>
        <p:spPr>
          <a:xfrm>
            <a:off x="509958" y="2613846"/>
            <a:ext cx="6539760" cy="267620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2800" b="0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Florais são essências de flores que atuam no campo emocional. Ajudam pets com medo, agressividade, apego excessivo, traumas, tristeza e muito mais. Cada fórmula é personalizada conforme a história e o comportamento do animal.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Source Sans Pro"/>
            </a:endParaRPr>
          </a:p>
        </p:txBody>
      </p:sp>
      <p:sp>
        <p:nvSpPr>
          <p:cNvPr id="21" name="Retângulo 20"/>
          <p:cNvSpPr/>
          <p:nvPr/>
        </p:nvSpPr>
        <p:spPr>
          <a:xfrm>
            <a:off x="472397" y="245592"/>
            <a:ext cx="6539760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4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</a:rPr>
              <a:t>FLORAIS</a:t>
            </a:r>
            <a:endParaRPr lang="pt-BR" sz="4000" b="0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22" name="Retângulo 21"/>
          <p:cNvSpPr/>
          <p:nvPr/>
        </p:nvSpPr>
        <p:spPr>
          <a:xfrm>
            <a:off x="496388" y="897567"/>
            <a:ext cx="6539760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3200" b="1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latin typeface="Cooper Hewitt"/>
                <a:ea typeface="Microsoft YaHei"/>
              </a:rPr>
              <a:t>Cuidando do emocional do pet</a:t>
            </a:r>
            <a:endParaRPr lang="pt-BR" sz="3200" b="1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B865902-A168-4E6D-8B1D-FA76D574C26E}"/>
              </a:ext>
            </a:extLst>
          </p:cNvPr>
          <p:cNvSpPr/>
          <p:nvPr/>
        </p:nvSpPr>
        <p:spPr>
          <a:xfrm>
            <a:off x="448406" y="-4105"/>
            <a:ext cx="47983" cy="1146394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B1E55DA-DD56-48F2-9145-A6917DA1B414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10</a:t>
            </a:r>
            <a:endParaRPr lang="pt-BR" sz="1000" b="0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3B5FBD92-8E2F-4FD2-93CE-C8D22DF6B1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15" y="-2025634"/>
            <a:ext cx="5480034" cy="548003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6838C29-2C1D-47BA-82A2-395F6C2B2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556" y="5720554"/>
            <a:ext cx="3584205" cy="400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09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/>
          <p:cNvSpPr/>
          <p:nvPr/>
        </p:nvSpPr>
        <p:spPr>
          <a:xfrm>
            <a:off x="-29520" y="-29520"/>
            <a:ext cx="7648920" cy="10792080"/>
          </a:xfrm>
          <a:prstGeom prst="rect">
            <a:avLst/>
          </a:prstGeom>
          <a:solidFill>
            <a:srgbClr val="F2DDBA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pt-BR" sz="1800" b="0" u="none" strike="noStrike" dirty="0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24" name="Retângulo 23"/>
          <p:cNvSpPr/>
          <p:nvPr/>
        </p:nvSpPr>
        <p:spPr>
          <a:xfrm>
            <a:off x="509760" y="6300220"/>
            <a:ext cx="6539760" cy="10142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6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  <a:ea typeface="DejaVu Sans"/>
              </a:rPr>
              <a:t>FITOENERGIA</a:t>
            </a:r>
            <a:endParaRPr lang="pt-BR" sz="6000" b="1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5CDAC0C-F0C5-4B50-9237-92855B715E7A}"/>
              </a:ext>
            </a:extLst>
          </p:cNvPr>
          <p:cNvSpPr/>
          <p:nvPr/>
        </p:nvSpPr>
        <p:spPr>
          <a:xfrm>
            <a:off x="509760" y="2353632"/>
            <a:ext cx="6539760" cy="264542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6600" b="1" u="none" strike="noStrike" dirty="0">
                <a:ln>
                  <a:solidFill>
                    <a:schemeClr val="bg2"/>
                  </a:solidFill>
                </a:ln>
                <a:noFill/>
                <a:effectLst>
                  <a:glow rad="101600">
                    <a:srgbClr val="729B15">
                      <a:alpha val="40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Cooper Hewitt Heavy"/>
                <a:ea typeface="DejaVu Sans"/>
              </a:rPr>
              <a:t>05</a:t>
            </a:r>
            <a:endParaRPr lang="pt-BR" sz="6000" b="1" u="none" strike="noStrike" dirty="0">
              <a:ln>
                <a:solidFill>
                  <a:schemeClr val="bg2"/>
                </a:solidFill>
              </a:ln>
              <a:noFill/>
              <a:effectLst>
                <a:glow rad="101600">
                  <a:srgbClr val="729B15">
                    <a:alpha val="40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Cooper Hewitt Heavy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311B1A1-3B44-4BB9-8850-E4E0DC48667F}"/>
              </a:ext>
            </a:extLst>
          </p:cNvPr>
          <p:cNvSpPr/>
          <p:nvPr/>
        </p:nvSpPr>
        <p:spPr>
          <a:xfrm>
            <a:off x="1499796" y="7283814"/>
            <a:ext cx="4590288" cy="61230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AA6ECC62-2159-4710-8A6B-B5C777779365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11</a:t>
            </a:r>
            <a:endParaRPr lang="pt-BR" sz="1000" b="0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</p:spTree>
    <p:extLst>
      <p:ext uri="{BB962C8B-B14F-4D97-AF65-F5344CB8AC3E}">
        <p14:creationId xmlns:p14="http://schemas.microsoft.com/office/powerpoint/2010/main" val="991398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/>
          <p:cNvSpPr/>
          <p:nvPr/>
        </p:nvSpPr>
        <p:spPr>
          <a:xfrm>
            <a:off x="472397" y="2646485"/>
            <a:ext cx="6539760" cy="310708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2800" b="0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A </a:t>
            </a:r>
            <a:r>
              <a:rPr lang="pt-BR" sz="2800" b="0" u="none" strike="noStrike" dirty="0" err="1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fitoenergia</a:t>
            </a:r>
            <a:r>
              <a:rPr lang="pt-BR" sz="2800" b="0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 usa a vibração energética das plantas vivas para restaurar o equilíbrio do pet. Ela atua de forma sutil, mas profunda, e pode ser usada junto com outras terapias como </a:t>
            </a:r>
            <a:r>
              <a:rPr lang="pt-BR" sz="2800" b="0" u="none" strike="noStrike" dirty="0" err="1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reiki</a:t>
            </a:r>
            <a:r>
              <a:rPr lang="pt-BR" sz="2800" b="0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 e florais. É natural, respeitosa e muito eficaz no suporte emocional e energético.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Source Sans Pro"/>
            </a:endParaRPr>
          </a:p>
        </p:txBody>
      </p:sp>
      <p:sp>
        <p:nvSpPr>
          <p:cNvPr id="21" name="Retângulo 20"/>
          <p:cNvSpPr/>
          <p:nvPr/>
        </p:nvSpPr>
        <p:spPr>
          <a:xfrm>
            <a:off x="472397" y="245592"/>
            <a:ext cx="6539760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4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</a:rPr>
              <a:t>FITOENERGIA</a:t>
            </a:r>
            <a:endParaRPr lang="pt-BR" sz="4000" b="0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22" name="Retângulo 21"/>
          <p:cNvSpPr/>
          <p:nvPr/>
        </p:nvSpPr>
        <p:spPr>
          <a:xfrm>
            <a:off x="496388" y="897567"/>
            <a:ext cx="6539760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3200" b="1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latin typeface="Cooper Hewitt"/>
                <a:ea typeface="Microsoft YaHei"/>
              </a:rPr>
              <a:t>A sabedoria das plantas </a:t>
            </a:r>
            <a:endParaRPr lang="pt-BR" sz="3200" b="1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B865902-A168-4E6D-8B1D-FA76D574C26E}"/>
              </a:ext>
            </a:extLst>
          </p:cNvPr>
          <p:cNvSpPr/>
          <p:nvPr/>
        </p:nvSpPr>
        <p:spPr>
          <a:xfrm>
            <a:off x="448406" y="-4105"/>
            <a:ext cx="47983" cy="1146394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1B73962-ECF3-4ADC-B3B2-A34CAD01E649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12</a:t>
            </a:r>
            <a:endParaRPr lang="pt-BR" sz="1000" b="0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C47DF0BF-D312-4244-8C3A-2713CCB3F3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15" y="-2025634"/>
            <a:ext cx="5480034" cy="5480034"/>
          </a:xfrm>
          <a:prstGeom prst="rect">
            <a:avLst/>
          </a:prstGeom>
        </p:spPr>
      </p:pic>
      <p:pic>
        <p:nvPicPr>
          <p:cNvPr id="4098" name="Picture 2" descr="Banhos Fitoenergéticos – Banhos Fitoenergéticos">
            <a:extLst>
              <a:ext uri="{FF2B5EF4-FFF2-40B4-BE49-F238E27FC236}">
                <a16:creationId xmlns:a16="http://schemas.microsoft.com/office/drawing/2014/main" id="{07B8D44C-98BC-4ECB-894E-EA93FE666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670" y="6304218"/>
            <a:ext cx="4912336" cy="3107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6988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/>
          <p:cNvSpPr/>
          <p:nvPr/>
        </p:nvSpPr>
        <p:spPr>
          <a:xfrm>
            <a:off x="-29520" y="-29520"/>
            <a:ext cx="7648920" cy="10792080"/>
          </a:xfrm>
          <a:prstGeom prst="rect">
            <a:avLst/>
          </a:prstGeom>
          <a:solidFill>
            <a:srgbClr val="F2DDBA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pt-BR" sz="1800" b="0" u="none" strike="noStrike" dirty="0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24" name="Retângulo 23"/>
          <p:cNvSpPr/>
          <p:nvPr/>
        </p:nvSpPr>
        <p:spPr>
          <a:xfrm>
            <a:off x="525060" y="5407506"/>
            <a:ext cx="6539760" cy="193753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6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  <a:ea typeface="DejaVu Sans"/>
              </a:rPr>
              <a:t>CONSIDERAÇÕES</a:t>
            </a:r>
          </a:p>
          <a:p>
            <a:pPr algn="ctr">
              <a:lnSpc>
                <a:spcPct val="100000"/>
              </a:lnSpc>
            </a:pPr>
            <a:r>
              <a:rPr lang="pt-BR" sz="6000" b="1" dirty="0">
                <a:solidFill>
                  <a:srgbClr val="052600"/>
                </a:solidFill>
                <a:latin typeface="Cooper Hewitt Heavy"/>
              </a:rPr>
              <a:t>FINAIS</a:t>
            </a:r>
            <a:endParaRPr lang="pt-BR" sz="6000" b="1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311B1A1-3B44-4BB9-8850-E4E0DC48667F}"/>
              </a:ext>
            </a:extLst>
          </p:cNvPr>
          <p:cNvSpPr/>
          <p:nvPr/>
        </p:nvSpPr>
        <p:spPr>
          <a:xfrm>
            <a:off x="1499796" y="7283814"/>
            <a:ext cx="4590288" cy="61230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AA6ECC62-2159-4710-8A6B-B5C777779365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13</a:t>
            </a:r>
            <a:endParaRPr lang="pt-BR" sz="1000" b="0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</p:spTree>
    <p:extLst>
      <p:ext uri="{BB962C8B-B14F-4D97-AF65-F5344CB8AC3E}">
        <p14:creationId xmlns:p14="http://schemas.microsoft.com/office/powerpoint/2010/main" val="309274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C47DF0BF-D312-4244-8C3A-2713CCB3F3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669" y="-1389758"/>
            <a:ext cx="5580694" cy="5480034"/>
          </a:xfrm>
          <a:prstGeom prst="rect">
            <a:avLst/>
          </a:prstGeom>
        </p:spPr>
      </p:pic>
      <p:sp>
        <p:nvSpPr>
          <p:cNvPr id="20" name="Retângulo 19"/>
          <p:cNvSpPr/>
          <p:nvPr/>
        </p:nvSpPr>
        <p:spPr>
          <a:xfrm>
            <a:off x="472397" y="2646485"/>
            <a:ext cx="6539760" cy="119887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2400" b="0" u="none" strike="noStrike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Este </a:t>
            </a:r>
            <a:r>
              <a:rPr lang="pt-BR" sz="2400" b="0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livro foi diagramado pela humana e seu conteúdo criado utilizando seus conhecimentos com a ajuda da IA.</a:t>
            </a:r>
            <a:endParaRPr lang="pt-BR" sz="2400" b="0" u="none" strike="noStrike" dirty="0">
              <a:solidFill>
                <a:srgbClr val="000000"/>
              </a:solidFill>
              <a:effectLst/>
              <a:uFillTx/>
              <a:latin typeface="Source Sans Pro"/>
            </a:endParaRPr>
          </a:p>
        </p:txBody>
      </p:sp>
      <p:sp>
        <p:nvSpPr>
          <p:cNvPr id="21" name="Retângulo 20"/>
          <p:cNvSpPr/>
          <p:nvPr/>
        </p:nvSpPr>
        <p:spPr>
          <a:xfrm>
            <a:off x="472397" y="245592"/>
            <a:ext cx="6539760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4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</a:rPr>
              <a:t>GRATIDÃO!</a:t>
            </a:r>
            <a:endParaRPr lang="pt-BR" sz="4000" b="0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22" name="Retângulo 21"/>
          <p:cNvSpPr/>
          <p:nvPr/>
        </p:nvSpPr>
        <p:spPr>
          <a:xfrm>
            <a:off x="1601578" y="1350259"/>
            <a:ext cx="4281397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1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latin typeface="Cooper Hewitt"/>
                <a:ea typeface="Microsoft YaHei"/>
              </a:rPr>
              <a:t>Obrigada por ler até aqui!</a:t>
            </a:r>
            <a:endParaRPr lang="pt-BR" sz="3200" b="1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B865902-A168-4E6D-8B1D-FA76D574C26E}"/>
              </a:ext>
            </a:extLst>
          </p:cNvPr>
          <p:cNvSpPr/>
          <p:nvPr/>
        </p:nvSpPr>
        <p:spPr>
          <a:xfrm>
            <a:off x="448406" y="-4105"/>
            <a:ext cx="47983" cy="1146394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1B73962-ECF3-4ADC-B3B2-A34CAD01E649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14</a:t>
            </a:r>
            <a:endParaRPr lang="pt-BR" sz="1000" b="0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  <p:pic>
        <p:nvPicPr>
          <p:cNvPr id="3074" name="Picture 2" descr="Social media Computer Icons Scalable Graphics, Instagram Icon 3D Green,  text, logo png | PNGEgg">
            <a:extLst>
              <a:ext uri="{FF2B5EF4-FFF2-40B4-BE49-F238E27FC236}">
                <a16:creationId xmlns:a16="http://schemas.microsoft.com/office/drawing/2014/main" id="{897CBB55-806B-4EAC-B567-8EC93468C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97" b="98438" l="10000" r="90000">
                        <a14:foregroundMark x1="28222" y1="33008" x2="28222" y2="33008"/>
                        <a14:foregroundMark x1="26111" y1="25586" x2="26000" y2="46094"/>
                        <a14:foregroundMark x1="26000" y1="46094" x2="26667" y2="33984"/>
                        <a14:foregroundMark x1="31111" y1="28320" x2="29778" y2="69141"/>
                        <a14:foregroundMark x1="24000" y1="39844" x2="28444" y2="25781"/>
                        <a14:foregroundMark x1="28444" y1="25781" x2="41667" y2="11719"/>
                        <a14:foregroundMark x1="41667" y1="11719" x2="46222" y2="11328"/>
                        <a14:foregroundMark x1="44000" y1="11133" x2="57000" y2="10742"/>
                        <a14:foregroundMark x1="57000" y1="10742" x2="72556" y2="12891"/>
                        <a14:foregroundMark x1="72556" y1="12891" x2="74333" y2="18164"/>
                        <a14:foregroundMark x1="73333" y1="22852" x2="75111" y2="70117"/>
                        <a14:foregroundMark x1="69889" y1="7617" x2="37778" y2="4297"/>
                        <a14:foregroundMark x1="39556" y1="30273" x2="39333" y2="30273"/>
                        <a14:foregroundMark x1="49000" y1="47266" x2="49000" y2="47266"/>
                        <a14:foregroundMark x1="50333" y1="36719" x2="51111" y2="56055"/>
                        <a14:foregroundMark x1="29222" y1="68359" x2="31222" y2="81836"/>
                        <a14:foregroundMark x1="31222" y1="81836" x2="47667" y2="89648"/>
                        <a14:foregroundMark x1="47667" y1="89648" x2="66889" y2="85156"/>
                        <a14:foregroundMark x1="66889" y1="85156" x2="74222" y2="70898"/>
                        <a14:foregroundMark x1="74222" y1="70898" x2="73889" y2="59961"/>
                        <a14:foregroundMark x1="43778" y1="42188" x2="42444" y2="57031"/>
                        <a14:foregroundMark x1="63000" y1="33789" x2="63000" y2="19141"/>
                        <a14:foregroundMark x1="65444" y1="96875" x2="59222" y2="92383"/>
                        <a14:foregroundMark x1="59222" y1="92383" x2="58889" y2="91797"/>
                        <a14:foregroundMark x1="58778" y1="98438" x2="55444" y2="91992"/>
                        <a14:backgroundMark x1="14000" y1="52344" x2="14000" y2="52344"/>
                        <a14:backgroundMark x1="10333" y1="18555" x2="10333" y2="53906"/>
                        <a14:backgroundMark x1="10333" y1="53906" x2="9778" y2="41602"/>
                        <a14:backgroundMark x1="9778" y1="41602" x2="9556" y2="59375"/>
                        <a14:backgroundMark x1="9556" y1="59375" x2="9556" y2="511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821934"/>
            <a:ext cx="3348360" cy="190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F00C1B3C-C532-4B0C-82E8-11EED7AEE650}"/>
              </a:ext>
            </a:extLst>
          </p:cNvPr>
          <p:cNvSpPr/>
          <p:nvPr/>
        </p:nvSpPr>
        <p:spPr>
          <a:xfrm>
            <a:off x="2687635" y="7990236"/>
            <a:ext cx="4037563" cy="156820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3200" b="0" u="none" strike="noStrike" dirty="0">
                <a:solidFill>
                  <a:srgbClr val="103315"/>
                </a:solidFill>
                <a:effectLst/>
                <a:uFillTx/>
                <a:latin typeface="Source Sans Pro" panose="020B0503030403020204" pitchFamily="34" charset="0"/>
                <a:ea typeface="Source Sans Pro" panose="020B0503030403020204" pitchFamily="34" charset="0"/>
              </a:rPr>
              <a:t>MV FABIANA POETSCH</a:t>
            </a:r>
            <a:endParaRPr lang="pt-BR" sz="3200" b="0" u="none" strike="noStrike" dirty="0">
              <a:solidFill>
                <a:srgbClr val="000000"/>
              </a:solidFill>
              <a:effectLst/>
              <a:uFillTx/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ctr">
              <a:lnSpc>
                <a:spcPct val="100000"/>
              </a:lnSpc>
            </a:pPr>
            <a:r>
              <a:rPr lang="pt-BR" sz="3200" b="0" u="none" strike="noStrike" dirty="0">
                <a:solidFill>
                  <a:srgbClr val="103315"/>
                </a:solidFill>
                <a:effectLst/>
                <a:uFillTx/>
                <a:latin typeface="Source Sans Pro" panose="020B0503030403020204" pitchFamily="34" charset="0"/>
                <a:ea typeface="Source Sans Pro" panose="020B0503030403020204" pitchFamily="34" charset="0"/>
              </a:rPr>
              <a:t>www.instagram.com/veterinariafabianap</a:t>
            </a:r>
            <a:endParaRPr lang="pt-BR" sz="3200" b="0" u="none" strike="noStrike" dirty="0">
              <a:solidFill>
                <a:srgbClr val="000000"/>
              </a:solidFill>
              <a:effectLst/>
              <a:uFillTx/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68F9F76-F8BB-403D-A5BD-C106A0E73C9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635" y="4227565"/>
            <a:ext cx="2109282" cy="31641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114394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/>
          <p:cNvSpPr/>
          <p:nvPr/>
        </p:nvSpPr>
        <p:spPr>
          <a:xfrm>
            <a:off x="509958" y="2212543"/>
            <a:ext cx="6539760" cy="353797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pt-BR" sz="2800" b="0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	Você sabia que o </a:t>
            </a:r>
            <a:r>
              <a:rPr lang="pt-BR" sz="2800" i="1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cuidado com a saúde dos pets pode ir além dos remédios convencionais?</a:t>
            </a:r>
            <a:r>
              <a:rPr lang="pt-BR" sz="2800" b="1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 </a:t>
            </a:r>
            <a:r>
              <a:rPr lang="pt-BR" sz="2800" b="0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As terapias integrativas ajudam no equilíbrio físico, emocional e energético dos cães e gatos, atuando junto aos tratamentos tradicionais. Conheça algumas dessas terapias que uso no meu trabalho neste e-book.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Source Sans Pro"/>
            </a:endParaRPr>
          </a:p>
        </p:txBody>
      </p:sp>
      <p:sp>
        <p:nvSpPr>
          <p:cNvPr id="21" name="Retângulo 20"/>
          <p:cNvSpPr/>
          <p:nvPr/>
        </p:nvSpPr>
        <p:spPr>
          <a:xfrm>
            <a:off x="472397" y="245592"/>
            <a:ext cx="6539760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4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</a:rPr>
              <a:t>INTRODUÇÃO</a:t>
            </a:r>
            <a:endParaRPr lang="pt-BR" sz="4000" b="0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22" name="Retângulo 21"/>
          <p:cNvSpPr/>
          <p:nvPr/>
        </p:nvSpPr>
        <p:spPr>
          <a:xfrm>
            <a:off x="448406" y="920792"/>
            <a:ext cx="6539760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3200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latin typeface="Cooper Hewitt"/>
                <a:ea typeface="Microsoft YaHei"/>
              </a:rPr>
              <a:t>Terapias que acolhem seu pet</a:t>
            </a:r>
            <a:endParaRPr lang="pt-BR" sz="3200" b="0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B865902-A168-4E6D-8B1D-FA76D574C26E}"/>
              </a:ext>
            </a:extLst>
          </p:cNvPr>
          <p:cNvSpPr/>
          <p:nvPr/>
        </p:nvSpPr>
        <p:spPr>
          <a:xfrm>
            <a:off x="448406" y="-4105"/>
            <a:ext cx="47983" cy="1146394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0850724-B02A-444C-A2A9-7FD07AF75E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826" y="6203939"/>
            <a:ext cx="5334901" cy="35566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CB9FDE17-C117-4285-80F2-24379CB87718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2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1591D5A7-487C-4E46-956F-15E93488C5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15" y="-2025634"/>
            <a:ext cx="5480034" cy="548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786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/>
          <p:cNvSpPr/>
          <p:nvPr/>
        </p:nvSpPr>
        <p:spPr>
          <a:xfrm>
            <a:off x="-29520" y="-29520"/>
            <a:ext cx="7648920" cy="10792080"/>
          </a:xfrm>
          <a:prstGeom prst="rect">
            <a:avLst/>
          </a:prstGeom>
          <a:solidFill>
            <a:srgbClr val="F2DDBA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pt-BR" sz="1800" b="0" u="none" strike="noStrike" dirty="0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24" name="Retângulo 23"/>
          <p:cNvSpPr/>
          <p:nvPr/>
        </p:nvSpPr>
        <p:spPr>
          <a:xfrm>
            <a:off x="509760" y="6300220"/>
            <a:ext cx="6539760" cy="10142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6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  <a:ea typeface="DejaVu Sans"/>
              </a:rPr>
              <a:t>REIKI</a:t>
            </a:r>
            <a:endParaRPr lang="pt-BR" sz="6000" b="1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5CDAC0C-F0C5-4B50-9237-92855B715E7A}"/>
              </a:ext>
            </a:extLst>
          </p:cNvPr>
          <p:cNvSpPr/>
          <p:nvPr/>
        </p:nvSpPr>
        <p:spPr>
          <a:xfrm>
            <a:off x="509760" y="2353632"/>
            <a:ext cx="6539760" cy="264542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6600" b="1" u="none" strike="noStrike" dirty="0">
                <a:ln>
                  <a:solidFill>
                    <a:schemeClr val="bg2"/>
                  </a:solidFill>
                </a:ln>
                <a:noFill/>
                <a:effectLst>
                  <a:glow rad="101600">
                    <a:srgbClr val="729B15">
                      <a:alpha val="40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Cooper Hewitt Heavy"/>
                <a:ea typeface="DejaVu Sans"/>
              </a:rPr>
              <a:t>01</a:t>
            </a:r>
            <a:endParaRPr lang="pt-BR" sz="6000" b="1" u="none" strike="noStrike" dirty="0">
              <a:ln>
                <a:solidFill>
                  <a:schemeClr val="bg2"/>
                </a:solidFill>
              </a:ln>
              <a:noFill/>
              <a:effectLst>
                <a:glow rad="101600">
                  <a:srgbClr val="729B15">
                    <a:alpha val="40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Cooper Hewitt Heavy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311B1A1-3B44-4BB9-8850-E4E0DC48667F}"/>
              </a:ext>
            </a:extLst>
          </p:cNvPr>
          <p:cNvSpPr/>
          <p:nvPr/>
        </p:nvSpPr>
        <p:spPr>
          <a:xfrm>
            <a:off x="1499796" y="7283814"/>
            <a:ext cx="4590288" cy="61230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ABD575B-2ED5-4A84-A59B-913FCDC6F369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3</a:t>
            </a:r>
            <a:endParaRPr lang="pt-BR" sz="1000" b="0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/>
          <p:cNvSpPr/>
          <p:nvPr/>
        </p:nvSpPr>
        <p:spPr>
          <a:xfrm>
            <a:off x="509958" y="2672168"/>
            <a:ext cx="6539760" cy="310708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2800" b="0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O Reiki é uma técnica energética que usa a imposição das mãos para trazer equilíbrio, relaxamento e alívio. Nos pets, ajuda a acalmar, reduzir dores, melhorar o sono e auxiliar em processos de recuperação física e emocional. É suave, segura e pode ser feita com o pet presente ou à distância.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Source Sans Pro"/>
            </a:endParaRPr>
          </a:p>
        </p:txBody>
      </p:sp>
      <p:sp>
        <p:nvSpPr>
          <p:cNvPr id="21" name="Retângulo 20"/>
          <p:cNvSpPr/>
          <p:nvPr/>
        </p:nvSpPr>
        <p:spPr>
          <a:xfrm>
            <a:off x="472397" y="245592"/>
            <a:ext cx="6539760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4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</a:rPr>
              <a:t>REIKI</a:t>
            </a:r>
            <a:endParaRPr lang="pt-BR" sz="4000" b="0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22" name="Retângulo 21"/>
          <p:cNvSpPr/>
          <p:nvPr/>
        </p:nvSpPr>
        <p:spPr>
          <a:xfrm>
            <a:off x="496388" y="897567"/>
            <a:ext cx="6539760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3200" b="1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latin typeface="Cooper Hewitt"/>
                <a:ea typeface="Microsoft YaHei"/>
              </a:rPr>
              <a:t>Equilíbrio pela energia</a:t>
            </a:r>
            <a:endParaRPr lang="pt-BR" sz="3200" b="1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B865902-A168-4E6D-8B1D-FA76D574C26E}"/>
              </a:ext>
            </a:extLst>
          </p:cNvPr>
          <p:cNvSpPr/>
          <p:nvPr/>
        </p:nvSpPr>
        <p:spPr>
          <a:xfrm>
            <a:off x="448406" y="-4105"/>
            <a:ext cx="47983" cy="1146394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72133DFA-3E4F-43F1-8499-2B2BC87C4701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4</a:t>
            </a:r>
            <a:endParaRPr lang="pt-BR" sz="1000" b="0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0A078313-3667-44BB-8B82-C6369A4E7D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15" y="-2025634"/>
            <a:ext cx="5480034" cy="5480034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8F1A8754-07F1-4730-BD4F-4CEAFB4A44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035" y="6311913"/>
            <a:ext cx="2848483" cy="356060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11697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/>
          <p:cNvSpPr/>
          <p:nvPr/>
        </p:nvSpPr>
        <p:spPr>
          <a:xfrm>
            <a:off x="-29520" y="-29520"/>
            <a:ext cx="7648920" cy="10792080"/>
          </a:xfrm>
          <a:prstGeom prst="rect">
            <a:avLst/>
          </a:prstGeom>
          <a:solidFill>
            <a:srgbClr val="F2DDBA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pt-BR" sz="1800" b="0" u="none" strike="noStrike" dirty="0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24" name="Retângulo 23"/>
          <p:cNvSpPr/>
          <p:nvPr/>
        </p:nvSpPr>
        <p:spPr>
          <a:xfrm>
            <a:off x="509760" y="6300220"/>
            <a:ext cx="6539760" cy="10142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6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  <a:ea typeface="DejaVu Sans"/>
              </a:rPr>
              <a:t>RADIESTESIA</a:t>
            </a:r>
            <a:endParaRPr lang="pt-BR" sz="6000" b="1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5CDAC0C-F0C5-4B50-9237-92855B715E7A}"/>
              </a:ext>
            </a:extLst>
          </p:cNvPr>
          <p:cNvSpPr/>
          <p:nvPr/>
        </p:nvSpPr>
        <p:spPr>
          <a:xfrm>
            <a:off x="509760" y="2353632"/>
            <a:ext cx="6539760" cy="264542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6600" b="1" u="none" strike="noStrike" dirty="0">
                <a:ln>
                  <a:solidFill>
                    <a:schemeClr val="bg2"/>
                  </a:solidFill>
                </a:ln>
                <a:noFill/>
                <a:effectLst>
                  <a:glow rad="101600">
                    <a:srgbClr val="729B15">
                      <a:alpha val="40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Cooper Hewitt Heavy"/>
                <a:ea typeface="DejaVu Sans"/>
              </a:rPr>
              <a:t>02</a:t>
            </a:r>
            <a:endParaRPr lang="pt-BR" sz="6000" b="1" u="none" strike="noStrike" dirty="0">
              <a:ln>
                <a:solidFill>
                  <a:schemeClr val="bg2"/>
                </a:solidFill>
              </a:ln>
              <a:noFill/>
              <a:effectLst>
                <a:glow rad="101600">
                  <a:srgbClr val="729B15">
                    <a:alpha val="40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Cooper Hewitt Heavy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311B1A1-3B44-4BB9-8850-E4E0DC48667F}"/>
              </a:ext>
            </a:extLst>
          </p:cNvPr>
          <p:cNvSpPr/>
          <p:nvPr/>
        </p:nvSpPr>
        <p:spPr>
          <a:xfrm>
            <a:off x="1499796" y="7283814"/>
            <a:ext cx="4590288" cy="61230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408D559-83D2-4AAA-BDC1-0A806DAA26A2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5</a:t>
            </a:r>
            <a:endParaRPr lang="pt-BR" sz="1000" dirty="0">
              <a:ln>
                <a:solidFill>
                  <a:schemeClr val="tx1"/>
                </a:solidFill>
              </a:ln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693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/>
          <p:cNvSpPr/>
          <p:nvPr/>
        </p:nvSpPr>
        <p:spPr>
          <a:xfrm>
            <a:off x="493159" y="2368840"/>
            <a:ext cx="6539760" cy="310708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2800" b="0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A radiestesia usa pêndulos para detectar desequilíbrios energéticos no corpo do pet. Com ela, conseguimos entender onde estão os bloqueios e escolher as terapias mais adequadas para cada caso. É uma forma de escutar o que o pet não consegue expressar com palavras.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Source Sans Pro"/>
            </a:endParaRPr>
          </a:p>
        </p:txBody>
      </p:sp>
      <p:sp>
        <p:nvSpPr>
          <p:cNvPr id="21" name="Retângulo 20"/>
          <p:cNvSpPr/>
          <p:nvPr/>
        </p:nvSpPr>
        <p:spPr>
          <a:xfrm>
            <a:off x="472397" y="245592"/>
            <a:ext cx="6539760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4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</a:rPr>
              <a:t>RADIESTESIA</a:t>
            </a:r>
            <a:endParaRPr lang="pt-BR" sz="4000" b="0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22" name="Retângulo 21"/>
          <p:cNvSpPr/>
          <p:nvPr/>
        </p:nvSpPr>
        <p:spPr>
          <a:xfrm>
            <a:off x="496388" y="897567"/>
            <a:ext cx="6539760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3200" b="1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latin typeface="Cooper Hewitt"/>
                <a:ea typeface="Microsoft YaHei"/>
              </a:rPr>
              <a:t>O que o corpo do pet revela</a:t>
            </a:r>
            <a:endParaRPr lang="pt-BR" sz="3200" b="1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B865902-A168-4E6D-8B1D-FA76D574C26E}"/>
              </a:ext>
            </a:extLst>
          </p:cNvPr>
          <p:cNvSpPr/>
          <p:nvPr/>
        </p:nvSpPr>
        <p:spPr>
          <a:xfrm>
            <a:off x="448406" y="-4105"/>
            <a:ext cx="47983" cy="1146394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FF06624-A351-412D-A0CC-2EE30FE99F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185" y="5838276"/>
            <a:ext cx="2496183" cy="373804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DDEFBB76-B7CF-497F-A089-CC2B8715D001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u="none" strike="noStrike" dirty="0">
                <a:solidFill>
                  <a:srgbClr val="000000"/>
                </a:solidFill>
                <a:effectLst/>
                <a:uFillTx/>
                <a:latin typeface="Source Sans Pro" panose="020B0503030403020204" pitchFamily="34" charset="0"/>
                <a:ea typeface="Source Sans Pro" panose="020B0503030403020204" pitchFamily="34" charset="0"/>
              </a:rPr>
              <a:t>6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8C07423C-8572-4524-B77E-B512A093837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15" y="-2025634"/>
            <a:ext cx="5480034" cy="548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576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/>
          <p:cNvSpPr/>
          <p:nvPr/>
        </p:nvSpPr>
        <p:spPr>
          <a:xfrm>
            <a:off x="-29520" y="-29520"/>
            <a:ext cx="7648920" cy="10792080"/>
          </a:xfrm>
          <a:prstGeom prst="rect">
            <a:avLst/>
          </a:prstGeom>
          <a:solidFill>
            <a:srgbClr val="F2DDBA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pt-BR" sz="1800" b="0" u="none" strike="noStrike" dirty="0">
              <a:solidFill>
                <a:srgbClr val="000000"/>
              </a:solidFill>
              <a:effectLst/>
              <a:uFillTx/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4" name="Retângulo 23"/>
          <p:cNvSpPr/>
          <p:nvPr/>
        </p:nvSpPr>
        <p:spPr>
          <a:xfrm>
            <a:off x="509760" y="6300220"/>
            <a:ext cx="6539760" cy="10142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6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  <a:ea typeface="DejaVu Sans"/>
              </a:rPr>
              <a:t>HOMEOPATIA</a:t>
            </a:r>
            <a:endParaRPr lang="pt-BR" sz="6000" b="1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5CDAC0C-F0C5-4B50-9237-92855B715E7A}"/>
              </a:ext>
            </a:extLst>
          </p:cNvPr>
          <p:cNvSpPr/>
          <p:nvPr/>
        </p:nvSpPr>
        <p:spPr>
          <a:xfrm>
            <a:off x="509760" y="2353632"/>
            <a:ext cx="6539760" cy="264542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6600" b="1" u="none" strike="noStrike" dirty="0">
                <a:ln>
                  <a:solidFill>
                    <a:schemeClr val="bg2"/>
                  </a:solidFill>
                </a:ln>
                <a:noFill/>
                <a:effectLst>
                  <a:glow rad="101600">
                    <a:srgbClr val="729B15">
                      <a:alpha val="40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Cooper Hewitt Heavy"/>
                <a:ea typeface="DejaVu Sans"/>
              </a:rPr>
              <a:t>03</a:t>
            </a:r>
            <a:endParaRPr lang="pt-BR" sz="6000" b="1" u="none" strike="noStrike" dirty="0">
              <a:ln>
                <a:solidFill>
                  <a:schemeClr val="bg2"/>
                </a:solidFill>
              </a:ln>
              <a:noFill/>
              <a:effectLst>
                <a:glow rad="101600">
                  <a:srgbClr val="729B15">
                    <a:alpha val="40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Cooper Hewitt Heavy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311B1A1-3B44-4BB9-8850-E4E0DC48667F}"/>
              </a:ext>
            </a:extLst>
          </p:cNvPr>
          <p:cNvSpPr/>
          <p:nvPr/>
        </p:nvSpPr>
        <p:spPr>
          <a:xfrm>
            <a:off x="1499796" y="7283814"/>
            <a:ext cx="4590288" cy="61230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8D101C74-C2F5-4D58-B01B-3E1F86441E26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7</a:t>
            </a:r>
            <a:endParaRPr lang="pt-BR" sz="1000" u="none" strike="noStrike" dirty="0">
              <a:solidFill>
                <a:srgbClr val="000000"/>
              </a:solidFill>
              <a:effectLst/>
              <a:uFillTx/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142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/>
          <p:cNvSpPr/>
          <p:nvPr/>
        </p:nvSpPr>
        <p:spPr>
          <a:xfrm>
            <a:off x="595500" y="2672168"/>
            <a:ext cx="6539760" cy="310708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2800" b="0" u="none" strike="noStrike" dirty="0">
                <a:solidFill>
                  <a:srgbClr val="000000"/>
                </a:solidFill>
                <a:effectLst/>
                <a:uFillTx/>
                <a:latin typeface="Source Sans Pro"/>
                <a:ea typeface="Microsoft YaHei"/>
              </a:rPr>
              <a:t>A homeopatia utiliza substâncias naturais e altamente diluídas para estimular o organismo do animal a se equilibrar. É indicada para doenças físicas, emocionais e comportamentais. Pode ser usada junto aos tratamentos convencionais, com orientação veterinária.</a:t>
            </a:r>
            <a:endParaRPr lang="pt-BR" sz="2800" b="0" u="none" strike="noStrike" dirty="0">
              <a:solidFill>
                <a:srgbClr val="000000"/>
              </a:solidFill>
              <a:effectLst/>
              <a:uFillTx/>
              <a:latin typeface="Source Sans Pro"/>
            </a:endParaRPr>
          </a:p>
        </p:txBody>
      </p:sp>
      <p:sp>
        <p:nvSpPr>
          <p:cNvPr id="21" name="Retângulo 20"/>
          <p:cNvSpPr/>
          <p:nvPr/>
        </p:nvSpPr>
        <p:spPr>
          <a:xfrm>
            <a:off x="472397" y="245592"/>
            <a:ext cx="6539760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4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</a:rPr>
              <a:t>HOMEOPATIA</a:t>
            </a:r>
            <a:endParaRPr lang="pt-BR" sz="4000" b="0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22" name="Retângulo 21"/>
          <p:cNvSpPr/>
          <p:nvPr/>
        </p:nvSpPr>
        <p:spPr>
          <a:xfrm>
            <a:off x="496388" y="897567"/>
            <a:ext cx="6539760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pt-BR" sz="3200" b="1" dirty="0">
                <a:ln>
                  <a:solidFill>
                    <a:schemeClr val="tx1"/>
                  </a:solidFill>
                </a:ln>
                <a:solidFill>
                  <a:srgbClr val="000000"/>
                </a:solidFill>
                <a:latin typeface="Cooper Hewitt"/>
                <a:ea typeface="Microsoft YaHei"/>
              </a:rPr>
              <a:t>O semelhante cura o semelhante</a:t>
            </a:r>
            <a:endParaRPr lang="pt-BR" sz="3200" b="1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B865902-A168-4E6D-8B1D-FA76D574C26E}"/>
              </a:ext>
            </a:extLst>
          </p:cNvPr>
          <p:cNvSpPr/>
          <p:nvPr/>
        </p:nvSpPr>
        <p:spPr>
          <a:xfrm>
            <a:off x="448406" y="-4105"/>
            <a:ext cx="47983" cy="1146394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64D2C27-5302-4394-AAA5-7A5856901D12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8</a:t>
            </a:r>
            <a:endParaRPr lang="pt-BR" sz="1000" b="0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2EA180C2-5218-4518-BCDA-F1ED2C93CA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415" y="-2025634"/>
            <a:ext cx="5480034" cy="5480034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6A79D29F-B0F1-4366-A98E-065B82ED459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588" y="5685830"/>
            <a:ext cx="4292499" cy="429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086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/>
          <p:cNvSpPr/>
          <p:nvPr/>
        </p:nvSpPr>
        <p:spPr>
          <a:xfrm>
            <a:off x="-29520" y="-29520"/>
            <a:ext cx="7648920" cy="10792080"/>
          </a:xfrm>
          <a:prstGeom prst="rect">
            <a:avLst/>
          </a:prstGeom>
          <a:solidFill>
            <a:srgbClr val="F2DDBA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pt-BR" sz="1800" b="0" u="none" strike="noStrike" dirty="0">
              <a:solidFill>
                <a:srgbClr val="000000"/>
              </a:solidFill>
              <a:effectLst/>
              <a:uFillTx/>
              <a:latin typeface="Arial"/>
              <a:ea typeface="DejaVu Sans"/>
            </a:endParaRPr>
          </a:p>
        </p:txBody>
      </p:sp>
      <p:sp>
        <p:nvSpPr>
          <p:cNvPr id="24" name="Retângulo 23"/>
          <p:cNvSpPr/>
          <p:nvPr/>
        </p:nvSpPr>
        <p:spPr>
          <a:xfrm>
            <a:off x="509760" y="6300220"/>
            <a:ext cx="6539760" cy="10142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6000" b="1" u="none" strike="noStrike" dirty="0">
                <a:solidFill>
                  <a:srgbClr val="052600"/>
                </a:solidFill>
                <a:effectLst/>
                <a:uFillTx/>
                <a:latin typeface="Cooper Hewitt Heavy"/>
                <a:ea typeface="DejaVu Sans"/>
              </a:rPr>
              <a:t>FLORAIS</a:t>
            </a:r>
            <a:endParaRPr lang="pt-BR" sz="6000" b="1" u="none" strike="noStrike" dirty="0">
              <a:solidFill>
                <a:srgbClr val="052600"/>
              </a:solidFill>
              <a:effectLst/>
              <a:uFillTx/>
              <a:latin typeface="Cooper Hewitt Heavy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5CDAC0C-F0C5-4B50-9237-92855B715E7A}"/>
              </a:ext>
            </a:extLst>
          </p:cNvPr>
          <p:cNvSpPr/>
          <p:nvPr/>
        </p:nvSpPr>
        <p:spPr>
          <a:xfrm>
            <a:off x="509760" y="2353632"/>
            <a:ext cx="6539760" cy="264542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 anchorCtr="1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6600" b="1" u="none" strike="noStrike" dirty="0">
                <a:ln>
                  <a:solidFill>
                    <a:schemeClr val="bg2"/>
                  </a:solidFill>
                </a:ln>
                <a:noFill/>
                <a:effectLst>
                  <a:glow rad="101600">
                    <a:srgbClr val="729B15">
                      <a:alpha val="40000"/>
                    </a:srgb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FillTx/>
                <a:latin typeface="Cooper Hewitt Heavy"/>
                <a:ea typeface="DejaVu Sans"/>
              </a:rPr>
              <a:t>04</a:t>
            </a:r>
            <a:endParaRPr lang="pt-BR" sz="6000" b="1" u="none" strike="noStrike" dirty="0">
              <a:ln>
                <a:solidFill>
                  <a:schemeClr val="bg2"/>
                </a:solidFill>
              </a:ln>
              <a:noFill/>
              <a:effectLst>
                <a:glow rad="101600">
                  <a:srgbClr val="729B15">
                    <a:alpha val="40000"/>
                  </a:srgb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FillTx/>
              <a:latin typeface="Cooper Hewitt Heavy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0311B1A1-3B44-4BB9-8850-E4E0DC48667F}"/>
              </a:ext>
            </a:extLst>
          </p:cNvPr>
          <p:cNvSpPr/>
          <p:nvPr/>
        </p:nvSpPr>
        <p:spPr>
          <a:xfrm>
            <a:off x="1499796" y="7283814"/>
            <a:ext cx="4590288" cy="61230"/>
          </a:xfrm>
          <a:prstGeom prst="rect">
            <a:avLst/>
          </a:prstGeom>
          <a:gradFill flip="none" rotWithShape="1">
            <a:gsLst>
              <a:gs pos="37000">
                <a:schemeClr val="accent1">
                  <a:lumMod val="50000"/>
                </a:schemeClr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rgbClr val="A09F68"/>
              </a:gs>
              <a:gs pos="74000">
                <a:srgbClr val="5A8F29"/>
              </a:gs>
              <a:gs pos="100000">
                <a:srgbClr val="052600"/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71BBB9B6-55C4-425A-B10E-9F6AA37EB11E}"/>
              </a:ext>
            </a:extLst>
          </p:cNvPr>
          <p:cNvSpPr/>
          <p:nvPr/>
        </p:nvSpPr>
        <p:spPr>
          <a:xfrm>
            <a:off x="509958" y="10156937"/>
            <a:ext cx="65397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TERAPIAS QUE ACOLHEM SEU PET – FABBY POETSCH</a:t>
            </a:r>
          </a:p>
          <a:p>
            <a:pPr algn="ctr">
              <a:lnSpc>
                <a:spcPct val="100000"/>
              </a:lnSpc>
            </a:pPr>
            <a:r>
              <a:rPr lang="pt-BR" sz="10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9</a:t>
            </a:r>
            <a:endParaRPr lang="pt-BR" sz="1000" b="0" u="none" strike="noStrike" dirty="0">
              <a:ln>
                <a:solidFill>
                  <a:schemeClr val="tx1"/>
                </a:solidFill>
              </a:ln>
              <a:solidFill>
                <a:srgbClr val="000000"/>
              </a:solidFill>
              <a:effectLst/>
              <a:uFillTx/>
              <a:latin typeface="Cooper Hewitt"/>
            </a:endParaRPr>
          </a:p>
        </p:txBody>
      </p:sp>
    </p:spTree>
    <p:extLst>
      <p:ext uri="{BB962C8B-B14F-4D97-AF65-F5344CB8AC3E}">
        <p14:creationId xmlns:p14="http://schemas.microsoft.com/office/powerpoint/2010/main" val="2866130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212</TotalTime>
  <Words>496</Words>
  <Application>Microsoft Office PowerPoint</Application>
  <PresentationFormat>Personalizar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14</vt:i4>
      </vt:variant>
    </vt:vector>
  </HeadingPairs>
  <TitlesOfParts>
    <vt:vector size="25" baseType="lpstr">
      <vt:lpstr>Arial</vt:lpstr>
      <vt:lpstr>Calibri</vt:lpstr>
      <vt:lpstr>Cooper Hewitt</vt:lpstr>
      <vt:lpstr>Cooper Hewitt Heavy</vt:lpstr>
      <vt:lpstr>Noto Sans Georgian Bold</vt:lpstr>
      <vt:lpstr>Source Sans Pro</vt:lpstr>
      <vt:lpstr>Symbol</vt:lpstr>
      <vt:lpstr>Times New Roman</vt:lpstr>
      <vt:lpstr>Wingdings</vt:lpstr>
      <vt:lpstr>Office</vt:lpstr>
      <vt:lpstr>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Mais_Que_Remedio</dc:title>
  <dc:subject>Terapias Integrativas Pets</dc:subject>
  <dc:creator>Fabby Poetsch</dc:creator>
  <cp:keywords>@veterinariafabianap</cp:keywords>
  <dc:description/>
  <cp:lastModifiedBy>Fabiana Sica da Costa Poetsch</cp:lastModifiedBy>
  <cp:revision>35</cp:revision>
  <dcterms:created xsi:type="dcterms:W3CDTF">2025-06-25T15:39:35Z</dcterms:created>
  <dcterms:modified xsi:type="dcterms:W3CDTF">2025-07-15T19:23:32Z</dcterms:modified>
  <dc:language>pt-BR</dc:language>
</cp:coreProperties>
</file>